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40"/>
  </p:notesMasterIdLst>
  <p:sldIdLst>
    <p:sldId id="256" r:id="rId4"/>
    <p:sldId id="259" r:id="rId5"/>
    <p:sldId id="299" r:id="rId6"/>
    <p:sldId id="300" r:id="rId7"/>
    <p:sldId id="301" r:id="rId8"/>
    <p:sldId id="312" r:id="rId9"/>
    <p:sldId id="313" r:id="rId10"/>
    <p:sldId id="302" r:id="rId11"/>
    <p:sldId id="303" r:id="rId12"/>
    <p:sldId id="316" r:id="rId13"/>
    <p:sldId id="318" r:id="rId14"/>
    <p:sldId id="317" r:id="rId15"/>
    <p:sldId id="324" r:id="rId16"/>
    <p:sldId id="319" r:id="rId17"/>
    <p:sldId id="321" r:id="rId18"/>
    <p:sldId id="322" r:id="rId19"/>
    <p:sldId id="323" r:id="rId20"/>
    <p:sldId id="304" r:id="rId21"/>
    <p:sldId id="305" r:id="rId22"/>
    <p:sldId id="306" r:id="rId23"/>
    <p:sldId id="307" r:id="rId24"/>
    <p:sldId id="330" r:id="rId25"/>
    <p:sldId id="326" r:id="rId26"/>
    <p:sldId id="333" r:id="rId27"/>
    <p:sldId id="329" r:id="rId28"/>
    <p:sldId id="338" r:id="rId29"/>
    <p:sldId id="336" r:id="rId30"/>
    <p:sldId id="335" r:id="rId31"/>
    <p:sldId id="339" r:id="rId32"/>
    <p:sldId id="308" r:id="rId33"/>
    <p:sldId id="309" r:id="rId34"/>
    <p:sldId id="325" r:id="rId35"/>
    <p:sldId id="310" r:id="rId36"/>
    <p:sldId id="311" r:id="rId37"/>
    <p:sldId id="340" r:id="rId38"/>
    <p:sldId id="341" r:id="rId3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305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312" autoAdjust="0"/>
    <p:restoredTop sz="94619"/>
  </p:normalViewPr>
  <p:slideViewPr>
    <p:cSldViewPr snapToGrid="0" snapToObjects="1">
      <p:cViewPr varScale="1">
        <p:scale>
          <a:sx n="91" d="100"/>
          <a:sy n="91" d="100"/>
        </p:scale>
        <p:origin x="192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13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r>
              <a:rPr lang="en-US" sz="1400" b="0" strike="noStrike" spc="-1">
                <a:latin typeface="Times New Roman"/>
              </a:rPr>
              <a:t>&lt;header&gt;</a:t>
            </a:r>
          </a:p>
        </p:txBody>
      </p:sp>
      <p:sp>
        <p:nvSpPr>
          <p:cNvPr id="137" name="PlaceHolder 4"/>
          <p:cNvSpPr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r>
              <a:rPr lang="en-US" sz="1400" b="0" strike="noStrike" spc="-1">
                <a:latin typeface="Times New Roman"/>
              </a:rPr>
              <a:t>&lt;date/time&gt;</a:t>
            </a:r>
          </a:p>
        </p:txBody>
      </p:sp>
      <p:sp>
        <p:nvSpPr>
          <p:cNvPr id="138" name="PlaceHolder 5"/>
          <p:cNvSpPr>
            <a:spLocks noGrp="1"/>
          </p:cNvSpPr>
          <p:nvPr>
            <p:ph type="ft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>
              <a:defRPr lang="en-US" sz="1400" b="0" strike="noStrike" spc="-1">
                <a:latin typeface="Times New Roman"/>
              </a:defRPr>
            </a:lvl1pPr>
          </a:lstStyle>
          <a:p>
            <a:r>
              <a:rPr lang="en-US" sz="1400" b="0" strike="noStrike" spc="-1">
                <a:latin typeface="Times New Roman"/>
              </a:rPr>
              <a:t>&lt;footer&gt;</a:t>
            </a:r>
          </a:p>
        </p:txBody>
      </p:sp>
      <p:sp>
        <p:nvSpPr>
          <p:cNvPr id="139" name="PlaceHolder 6"/>
          <p:cNvSpPr>
            <a:spLocks noGrp="1"/>
          </p:cNvSpPr>
          <p:nvPr>
            <p:ph type="sldNum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buNone/>
              <a:defRPr lang="en-US" sz="1400" b="0" strike="noStrike" spc="-1">
                <a:latin typeface="Times New Roman"/>
              </a:defRPr>
            </a:lvl1pPr>
          </a:lstStyle>
          <a:p>
            <a:pPr algn="r">
              <a:buNone/>
            </a:pPr>
            <a:fld id="{4DD68A26-4FAA-4057-8599-53A7DC1A20C5}" type="slidenum">
              <a:rPr lang="en-US" sz="1400" b="0" strike="noStrike" spc="-1">
                <a:latin typeface="Times New Roman"/>
              </a:rPr>
              <a:t>‹#›</a:t>
            </a:fld>
            <a:endParaRPr lang="en-US" sz="14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89650" cy="3425825"/>
          </a:xfrm>
          <a:prstGeom prst="rect">
            <a:avLst/>
          </a:prstGeom>
          <a:ln w="0">
            <a:noFill/>
          </a:ln>
        </p:spPr>
      </p:sp>
      <p:sp>
        <p:nvSpPr>
          <p:cNvPr id="330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3160" cy="4111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endParaRPr lang="en-US" sz="2000" b="0" strike="noStrike" spc="-1">
              <a:latin typeface="Arial"/>
            </a:endParaRPr>
          </a:p>
        </p:txBody>
      </p:sp>
      <p:sp>
        <p:nvSpPr>
          <p:cNvPr id="331" name="PlaceHolder 3"/>
          <p:cNvSpPr>
            <a:spLocks noGrp="1"/>
          </p:cNvSpPr>
          <p:nvPr>
            <p:ph type="sldNum" idx="4"/>
          </p:nvPr>
        </p:nvSpPr>
        <p:spPr>
          <a:xfrm>
            <a:off x="3884760" y="8685360"/>
            <a:ext cx="2968560" cy="453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algn="r">
              <a:lnSpc>
                <a:spcPct val="100000"/>
              </a:lnSpc>
              <a:buNone/>
              <a:def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2545447-0FFD-4334-978D-A0BB976B62AD}" type="slidenum">
              <a:rPr lang="de-DE" sz="12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Evapotranspiration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PET, wenn der Speicher größer als  Feldkapazität ist, ansonsten linearer Zusammenhang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algn="r">
              <a:buNone/>
            </a:pPr>
            <a:fld id="{4DD68A26-4FAA-4057-8599-53A7DC1A20C5}" type="slidenum">
              <a:rPr lang="en-US" sz="1400" b="0" strike="noStrike" spc="-1" smtClean="0">
                <a:latin typeface="Times New Roman"/>
              </a:rPr>
              <a:t>14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7399863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3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4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5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46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8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9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4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1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6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29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0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1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2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33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algn="ctr">
              <a:buNone/>
            </a:pPr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endParaRPr lang="de-DE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lang="de-DE" sz="2800" b="0" strike="noStrike" spc="-1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feld 3" hidden="1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Entwicklung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Lena Marie Müller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Präsentation im Rahmen des Projektstudiums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1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2" name="Textfeld 11" hidden="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5D55716D-4D45-4CD1-8709-8EE7EA775A5B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‹#›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3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4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" name="Rechteck 12"/>
          <p:cNvSpPr/>
          <p:nvPr/>
        </p:nvSpPr>
        <p:spPr>
          <a:xfrm>
            <a:off x="0" y="1025640"/>
            <a:ext cx="12188880" cy="5829120"/>
          </a:xfrm>
          <a:prstGeom prst="rect">
            <a:avLst/>
          </a:prstGeom>
          <a:gradFill rotWithShape="0">
            <a:gsLst>
              <a:gs pos="14000">
                <a:srgbClr val="00305E"/>
              </a:gs>
              <a:gs pos="100000">
                <a:srgbClr val="006AB3"/>
              </a:gs>
            </a:gsLst>
            <a:lin ang="15000000"/>
          </a:gra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6" name="Rechteck 3"/>
          <p:cNvSpPr/>
          <p:nvPr/>
        </p:nvSpPr>
        <p:spPr>
          <a:xfrm>
            <a:off x="0" y="1025640"/>
            <a:ext cx="12188880" cy="168120"/>
          </a:xfrm>
          <a:prstGeom prst="rect">
            <a:avLst/>
          </a:prstGeom>
          <a:solidFill>
            <a:srgbClr val="FFFFFF">
              <a:alpha val="60000"/>
            </a:srgbClr>
          </a:solidFill>
          <a:ln w="2556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7" name="Grafik 8"/>
          <p:cNvPicPr/>
          <p:nvPr/>
        </p:nvPicPr>
        <p:blipFill>
          <a:blip r:embed="rId16"/>
          <a:stretch/>
        </p:blipFill>
        <p:spPr>
          <a:xfrm>
            <a:off x="10692720" y="328320"/>
            <a:ext cx="1215360" cy="551520"/>
          </a:xfrm>
          <a:prstGeom prst="rect">
            <a:avLst/>
          </a:prstGeom>
          <a:ln w="0">
            <a:noFill/>
          </a:ln>
        </p:spPr>
      </p:pic>
      <p:pic>
        <p:nvPicPr>
          <p:cNvPr id="8" name="Grafik 10"/>
          <p:cNvPicPr/>
          <p:nvPr/>
        </p:nvPicPr>
        <p:blipFill>
          <a:blip r:embed="rId17"/>
          <a:stretch/>
        </p:blipFill>
        <p:spPr>
          <a:xfrm>
            <a:off x="290160" y="349560"/>
            <a:ext cx="1761480" cy="510120"/>
          </a:xfrm>
          <a:prstGeom prst="rect">
            <a:avLst/>
          </a:prstGeom>
          <a:ln w="0">
            <a:noFill/>
          </a:ln>
        </p:spPr>
      </p:pic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extfeld 3"/>
          <p:cNvSpPr/>
          <p:nvPr/>
        </p:nvSpPr>
        <p:spPr>
          <a:xfrm>
            <a:off x="3270600" y="62611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Berechnung des Wasserhaushaltes für das Einzugegebiet Kreischa mit Raven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Vortrag im Rahmen des Moduls Einzugegebietsmodellierung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01.03.2022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48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49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D69E821B-8925-4F4D-AF59-A4167208F85D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‹#›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50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51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52" name="TextBox 14"/>
          <p:cNvSpPr/>
          <p:nvPr/>
        </p:nvSpPr>
        <p:spPr>
          <a:xfrm>
            <a:off x="4749120" y="6489360"/>
            <a:ext cx="181440" cy="338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feld 3"/>
          <p:cNvSpPr/>
          <p:nvPr/>
        </p:nvSpPr>
        <p:spPr>
          <a:xfrm>
            <a:off x="3575160" y="6320520"/>
            <a:ext cx="5184720" cy="36540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DejaVu Sans"/>
              </a:rPr>
              <a:t>Die Zukunft konvektiver Zellen vor dem Hintergrund des Klimawandels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Kolloquium der Bachelorarbeit</a:t>
            </a:r>
            <a:endParaRPr lang="en-US" sz="800" b="0" strike="noStrike" spc="-1">
              <a:latin typeface="Arial"/>
            </a:endParaRPr>
          </a:p>
          <a:p>
            <a:pPr>
              <a:lnSpc>
                <a:spcPct val="100000"/>
              </a:lnSpc>
              <a:buNone/>
              <a:tabLst>
                <a:tab pos="0" algn="l"/>
              </a:tabLst>
            </a:pPr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17.11.2021</a:t>
            </a:r>
            <a:endParaRPr lang="en-US" sz="800" b="0" strike="noStrike" spc="-1">
              <a:latin typeface="Arial"/>
            </a:endParaRPr>
          </a:p>
        </p:txBody>
      </p:sp>
      <p:sp>
        <p:nvSpPr>
          <p:cNvPr id="92" name="Gerade Verbindung 14"/>
          <p:cNvSpPr/>
          <p:nvPr/>
        </p:nvSpPr>
        <p:spPr>
          <a:xfrm>
            <a:off x="0" y="6122880"/>
            <a:ext cx="12191760" cy="360"/>
          </a:xfrm>
          <a:prstGeom prst="line">
            <a:avLst/>
          </a:prstGeom>
          <a:ln w="12600">
            <a:solidFill>
              <a:srgbClr val="A6A6A6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93" name="Textfeld 11"/>
          <p:cNvSpPr/>
          <p:nvPr/>
        </p:nvSpPr>
        <p:spPr>
          <a:xfrm>
            <a:off x="8966160" y="6015240"/>
            <a:ext cx="701640" cy="65736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b">
            <a:sp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br/>
            <a:r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Folie </a:t>
            </a:r>
            <a:fld id="{250302FF-C62C-41C8-B495-A88693BDAE7A}" type="slidenum">
              <a:rPr lang="de-DE" sz="800" b="0" strike="noStrike" spc="-1">
                <a:solidFill>
                  <a:srgbClr val="727879"/>
                </a:solidFill>
                <a:latin typeface="Open Sans"/>
                <a:ea typeface="Open Sans"/>
              </a:rPr>
              <a:t>‹#›</a:t>
            </a:fld>
            <a:endParaRPr lang="en-US" sz="800" b="0" strike="noStrike" spc="-1">
              <a:latin typeface="Arial"/>
            </a:endParaRPr>
          </a:p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en-US" sz="800" b="0" strike="noStrike" spc="-1">
              <a:latin typeface="Arial"/>
            </a:endParaRPr>
          </a:p>
        </p:txBody>
      </p:sp>
      <p:pic>
        <p:nvPicPr>
          <p:cNvPr id="94" name="Grafik 8"/>
          <p:cNvPicPr/>
          <p:nvPr/>
        </p:nvPicPr>
        <p:blipFill>
          <a:blip r:embed="rId14"/>
          <a:stretch/>
        </p:blipFill>
        <p:spPr>
          <a:xfrm>
            <a:off x="10973880" y="6336360"/>
            <a:ext cx="767160" cy="347400"/>
          </a:xfrm>
          <a:prstGeom prst="rect">
            <a:avLst/>
          </a:prstGeom>
          <a:ln w="0">
            <a:noFill/>
          </a:ln>
        </p:spPr>
      </p:pic>
      <p:pic>
        <p:nvPicPr>
          <p:cNvPr id="95" name="Grafik 9"/>
          <p:cNvPicPr/>
          <p:nvPr/>
        </p:nvPicPr>
        <p:blipFill>
          <a:blip r:embed="rId15"/>
          <a:stretch/>
        </p:blipFill>
        <p:spPr>
          <a:xfrm>
            <a:off x="506160" y="6336720"/>
            <a:ext cx="1112400" cy="321120"/>
          </a:xfrm>
          <a:prstGeom prst="rect">
            <a:avLst/>
          </a:prstGeom>
          <a:ln w="0">
            <a:noFill/>
          </a:ln>
        </p:spPr>
      </p:pic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r>
              <a:rPr lang="de-DE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800" b="0" strike="noStrike" spc="-1">
                <a:solidFill>
                  <a:srgbClr val="000000"/>
                </a:solidFill>
                <a:latin typeface="Open Sans Regular"/>
              </a:rPr>
              <a:t>Click to edit the outline text format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Second Outline Level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Third Outline Level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de-DE" sz="1800" b="0" strike="noStrike" spc="-1">
                <a:solidFill>
                  <a:srgbClr val="000000"/>
                </a:solidFill>
                <a:latin typeface="Open Sans Regular"/>
              </a:rPr>
              <a:t>Fourth Outline Level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Fifth Outline Level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Sixth Outline Level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de-DE" sz="2000" b="0" strike="noStrike" spc="-1">
                <a:solidFill>
                  <a:srgbClr val="000000"/>
                </a:solidFill>
                <a:latin typeface="Open Sans Regular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wd.de/DE/leistungen/klimadatendeutschland/mittelwerte/temp8110festhtml.html%3Fview%3DnasPublication" TargetMode="External"/><Relationship Id="rId2" Type="http://schemas.openxmlformats.org/officeDocument/2006/relationships/hyperlink" Target="https://www.hydro-consult.de/wasserhaushaltsmodell-n-a-modell%20abgerufen%20am%2006.02.2022" TargetMode="External"/><Relationship Id="rId1" Type="http://schemas.openxmlformats.org/officeDocument/2006/relationships/slideLayout" Target="../slideLayouts/slideLayout25.xml"/><Relationship Id="rId6" Type="http://schemas.openxmlformats.org/officeDocument/2006/relationships/hyperlink" Target="https://rekisviewer.hydro.tu-dresden.de/fdm/ReKISExpert.jsp#menu-5" TargetMode="External"/><Relationship Id="rId5" Type="http://schemas.openxmlformats.org/officeDocument/2006/relationships/hyperlink" Target="https://opendata.dwd.de/climateenvironment/CDC/observationsgermany/climate/daily/solar/" TargetMode="External"/><Relationship Id="rId4" Type="http://schemas.openxmlformats.org/officeDocument/2006/relationships/hyperlink" Target="https://opendata.dwd.de/climateenvironment/CDC/observationsgermany/climate/daily/kl/historical/" TargetMode="Externa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subTitle"/>
          </p:nvPr>
        </p:nvSpPr>
        <p:spPr>
          <a:xfrm>
            <a:off x="874800" y="4494600"/>
            <a:ext cx="10435680" cy="1776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Kan Lei, Leonard Grabow, Lena Marie Müller 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01.03.2022</a:t>
            </a: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endParaRPr lang="en-US" sz="1600" b="0" strike="noStrike" spc="-1" dirty="0">
              <a:latin typeface="Arial"/>
            </a:endParaRPr>
          </a:p>
          <a:p>
            <a:pPr>
              <a:lnSpc>
                <a:spcPct val="100000"/>
              </a:lnSpc>
              <a:spcBef>
                <a:spcPts val="6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Open Sans"/>
              </a:rPr>
              <a:t>Betreuer: D. Spieler, J. Hofmann</a:t>
            </a:r>
            <a:endParaRPr lang="en-US" sz="1600" b="0" strike="noStrike" spc="-1" dirty="0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/>
          </p:nvPr>
        </p:nvSpPr>
        <p:spPr>
          <a:xfrm>
            <a:off x="874800" y="2421000"/>
            <a:ext cx="10435680" cy="8254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001"/>
              </a:spcBef>
              <a:buNone/>
              <a:tabLst>
                <a:tab pos="0" algn="l"/>
              </a:tabLst>
            </a:pPr>
            <a:r>
              <a:rPr lang="de-DE" sz="1600" b="0" strike="noStrike" spc="-1" dirty="0">
                <a:solidFill>
                  <a:srgbClr val="FFFFFF">
                    <a:alpha val="80000"/>
                  </a:srgbClr>
                </a:solidFill>
                <a:latin typeface="Open Sans"/>
                <a:ea typeface="DejaVu Sans"/>
              </a:rPr>
              <a:t>Vortrag im Rahmen des Moduls Einzugsgebietsmodellierung (MHYD05)</a:t>
            </a:r>
            <a:endParaRPr lang="de-DE" sz="16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  <p:sp>
        <p:nvSpPr>
          <p:cNvPr id="142" name="PlaceHolder 3"/>
          <p:cNvSpPr>
            <a:spLocks noGrp="1"/>
          </p:cNvSpPr>
          <p:nvPr>
            <p:ph type="title"/>
          </p:nvPr>
        </p:nvSpPr>
        <p:spPr>
          <a:xfrm>
            <a:off x="874800" y="3392280"/>
            <a:ext cx="10435680" cy="9687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Berechnung des Wasserhaushaltes für das Einzugsgebiet </a:t>
            </a:r>
            <a:r>
              <a:rPr lang="de-DE" sz="3200" b="1" strike="noStrike" spc="-1" dirty="0" err="1">
                <a:solidFill>
                  <a:srgbClr val="FFFFFF"/>
                </a:solidFill>
                <a:latin typeface="Open Sans"/>
                <a:ea typeface="Open Sans"/>
              </a:rPr>
              <a:t>Kreischa</a:t>
            </a:r>
            <a:r>
              <a:rPr lang="de-DE" sz="3200" b="1" strike="noStrike" spc="-1" dirty="0">
                <a:solidFill>
                  <a:srgbClr val="FFFFFF"/>
                </a:solidFill>
                <a:latin typeface="Open Sans"/>
                <a:ea typeface="Open Sans"/>
              </a:rPr>
              <a:t> mit Raven</a:t>
            </a:r>
            <a:endParaRPr lang="de-DE" sz="3200" b="0" strike="noStrike" spc="-1" dirty="0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4306855-7C10-4B12-9469-A782C284D69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876" y="1681301"/>
            <a:ext cx="6287553" cy="4446289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Das Ergebnis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: 4208 einzigartige, nicht-benachbarte Hydrotope</a:t>
            </a:r>
          </a:p>
        </p:txBody>
      </p:sp>
    </p:spTree>
    <p:extLst>
      <p:ext uri="{BB962C8B-B14F-4D97-AF65-F5344CB8AC3E}">
        <p14:creationId xmlns:p14="http://schemas.microsoft.com/office/powerpoint/2010/main" val="32047078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Boden-Infiltration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2CE18AE2-5B1E-48DA-93EA-546204FFCF1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2077" y="3088439"/>
            <a:ext cx="3086782" cy="681121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91767AD8-F0FD-4EF6-BD66-A2F5D6E6AB7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-57150"/>
            <a:ext cx="4234246" cy="5988555"/>
          </a:xfrm>
          <a:prstGeom prst="rect">
            <a:avLst/>
          </a:prstGeom>
        </p:spPr>
      </p:pic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B6E2973B-5AE6-4498-9AE0-88E4D289ADF2}"/>
              </a:ext>
            </a:extLst>
          </p:cNvPr>
          <p:cNvSpPr/>
          <p:nvPr/>
        </p:nvSpPr>
        <p:spPr>
          <a:xfrm rot="10800000">
            <a:off x="9051048" y="1569544"/>
            <a:ext cx="452487" cy="185945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8" name="Pfeil: nach oben 7">
            <a:extLst>
              <a:ext uri="{FF2B5EF4-FFF2-40B4-BE49-F238E27FC236}">
                <a16:creationId xmlns:a16="http://schemas.microsoft.com/office/drawing/2014/main" id="{0A710B53-1560-4B49-AFA1-FD7665AAE78E}"/>
              </a:ext>
            </a:extLst>
          </p:cNvPr>
          <p:cNvSpPr/>
          <p:nvPr/>
        </p:nvSpPr>
        <p:spPr>
          <a:xfrm rot="10800000">
            <a:off x="8598561" y="1569543"/>
            <a:ext cx="452487" cy="268194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6928080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D7473C5C-1196-4741-BAE2-7C6A844801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Baumkronen-Evaporation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Instantane Verdunstung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Für Schnee und Regen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>
            <a:off x="8088198" y="142344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8" name="Textfeld 17">
            <a:extLst>
              <a:ext uri="{FF2B5EF4-FFF2-40B4-BE49-F238E27FC236}">
                <a16:creationId xmlns:a16="http://schemas.microsoft.com/office/drawing/2014/main" id="{E651A090-C438-4FFB-926B-CDF355BEBB73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19106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D83D5BD0-A66B-4045-82BE-F07F068844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5506545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Überflutung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Verlagerung des verbleibenden Oberflächenwasser des letzten Zeitschritts in den oberen Boden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7" name="Pfeil: nach oben 16">
            <a:extLst>
              <a:ext uri="{FF2B5EF4-FFF2-40B4-BE49-F238E27FC236}">
                <a16:creationId xmlns:a16="http://schemas.microsoft.com/office/drawing/2014/main" id="{30E32B6B-1229-43EC-96F8-6A04E05CE313}"/>
              </a:ext>
            </a:extLst>
          </p:cNvPr>
          <p:cNvSpPr/>
          <p:nvPr/>
        </p:nvSpPr>
        <p:spPr>
          <a:xfrm rot="16200000">
            <a:off x="9381285" y="3186977"/>
            <a:ext cx="452487" cy="810706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F4B72F5D-E1E1-4F8C-AB0A-0F7969AAB5A6}"/>
              </a:ext>
            </a:extLst>
          </p:cNvPr>
          <p:cNvSpPr txBox="1"/>
          <p:nvPr/>
        </p:nvSpPr>
        <p:spPr>
          <a:xfrm flipH="1">
            <a:off x="893957" y="4299859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888200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>
            <a:extLst>
              <a:ext uri="{FF2B5EF4-FFF2-40B4-BE49-F238E27FC236}">
                <a16:creationId xmlns:a16="http://schemas.microsoft.com/office/drawing/2014/main" id="{A0660251-5CDF-4E14-9A72-15827DAB363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Boden-Evaporation (=</a:t>
            </a: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Evapotranspiration</a:t>
            </a: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Obere und mittlere Bodenschicht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PET nach Hargreaves 1985</a:t>
            </a:r>
            <a:endParaRPr lang="de-DE" sz="14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Nur abhängig von Strahlung und Temperatur</a:t>
            </a: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1901BD-B2AB-45CF-AC32-D3DB677A9CA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7" y="3464806"/>
            <a:ext cx="3651963" cy="681120"/>
          </a:xfrm>
          <a:prstGeom prst="rect">
            <a:avLst/>
          </a:prstGeom>
        </p:spPr>
      </p:pic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A1DF049C-9DC9-4449-BB17-3BC3C5E5D349}"/>
              </a:ext>
            </a:extLst>
          </p:cNvPr>
          <p:cNvSpPr/>
          <p:nvPr/>
        </p:nvSpPr>
        <p:spPr>
          <a:xfrm>
            <a:off x="9151022" y="1316214"/>
            <a:ext cx="452487" cy="224341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1" name="Pfeil: nach oben 10">
            <a:extLst>
              <a:ext uri="{FF2B5EF4-FFF2-40B4-BE49-F238E27FC236}">
                <a16:creationId xmlns:a16="http://schemas.microsoft.com/office/drawing/2014/main" id="{4807A04D-5937-4328-9BFC-A97F24F49C8F}"/>
              </a:ext>
            </a:extLst>
          </p:cNvPr>
          <p:cNvSpPr/>
          <p:nvPr/>
        </p:nvSpPr>
        <p:spPr>
          <a:xfrm>
            <a:off x="8622527" y="1316214"/>
            <a:ext cx="452487" cy="3016300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DCE88816-6DE0-4AE0-B301-C067C835E9E9}"/>
              </a:ext>
            </a:extLst>
          </p:cNvPr>
          <p:cNvSpPr txBox="1"/>
          <p:nvPr/>
        </p:nvSpPr>
        <p:spPr>
          <a:xfrm flipH="1">
            <a:off x="874800" y="5197420"/>
            <a:ext cx="2784566" cy="646331"/>
          </a:xfrm>
          <a:prstGeom prst="rect">
            <a:avLst/>
          </a:prstGeom>
          <a:solidFill>
            <a:srgbClr val="FFC000"/>
          </a:solidFill>
          <a:ln w="3810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Keine Parametrisierung!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826886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rafik 8">
            <a:extLst>
              <a:ext uri="{FF2B5EF4-FFF2-40B4-BE49-F238E27FC236}">
                <a16:creationId xmlns:a16="http://schemas.microsoft.com/office/drawing/2014/main" id="{46FEE7F7-7AD6-4554-97C6-2D5410633D6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Kapillare Aufstiegsrate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Aus HBV – Modell nach Bergstrom, 1995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BDC08D91-8BD6-449A-8CAA-13C4D4EF75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4344" y="3047188"/>
            <a:ext cx="3825866" cy="681120"/>
          </a:xfrm>
          <a:prstGeom prst="rect">
            <a:avLst/>
          </a:prstGeom>
        </p:spPr>
      </p:pic>
      <p:sp>
        <p:nvSpPr>
          <p:cNvPr id="8" name="Pfeil: nach oben 7">
            <a:extLst>
              <a:ext uri="{FF2B5EF4-FFF2-40B4-BE49-F238E27FC236}">
                <a16:creationId xmlns:a16="http://schemas.microsoft.com/office/drawing/2014/main" id="{B9508AD3-E915-4DC3-AD47-B18FBFACFABE}"/>
              </a:ext>
            </a:extLst>
          </p:cNvPr>
          <p:cNvSpPr/>
          <p:nvPr/>
        </p:nvSpPr>
        <p:spPr>
          <a:xfrm>
            <a:off x="8915049" y="3639996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124775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37EC8DDF-582A-44D9-9FAF-158233E6D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Perkolationsrate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 konstant gegeben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6" name="Pfeil: nach oben 5">
            <a:extLst>
              <a:ext uri="{FF2B5EF4-FFF2-40B4-BE49-F238E27FC236}">
                <a16:creationId xmlns:a16="http://schemas.microsoft.com/office/drawing/2014/main" id="{0F879C04-403C-4E64-BD44-1E3270C640BF}"/>
              </a:ext>
            </a:extLst>
          </p:cNvPr>
          <p:cNvSpPr/>
          <p:nvPr/>
        </p:nvSpPr>
        <p:spPr>
          <a:xfrm rot="10800000">
            <a:off x="8915049" y="4464532"/>
            <a:ext cx="452487" cy="763621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13973953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34F87B6A-5D45-4DEE-BA3D-83BA90EF61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1429" y="43543"/>
            <a:ext cx="4234246" cy="5988555"/>
          </a:xfrm>
          <a:prstGeom prst="rect">
            <a:avLst/>
          </a:prstGeom>
        </p:spPr>
      </p:pic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3.2 Modellaufbau &amp; Parametrisierung</a:t>
            </a: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Prozesse aus Beispielprojekt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1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Baseflow</a:t>
            </a:r>
            <a:endParaRPr lang="de-DE" sz="1800" b="1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Mittlere Bodenschicht: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Untere Bodenschicht: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3049AF5D-1A87-413A-B4D2-E38F0814B7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4605306"/>
            <a:ext cx="1850332" cy="292969"/>
          </a:xfrm>
          <a:prstGeom prst="rect">
            <a:avLst/>
          </a:prstGeom>
        </p:spPr>
      </p:pic>
      <p:pic>
        <p:nvPicPr>
          <p:cNvPr id="5" name="Grafik 4">
            <a:extLst>
              <a:ext uri="{FF2B5EF4-FFF2-40B4-BE49-F238E27FC236}">
                <a16:creationId xmlns:a16="http://schemas.microsoft.com/office/drawing/2014/main" id="{EDC64849-B0A6-4B6D-998C-A0704317B52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0973" y="3247795"/>
            <a:ext cx="1850332" cy="339228"/>
          </a:xfrm>
          <a:prstGeom prst="rect">
            <a:avLst/>
          </a:prstGeom>
        </p:spPr>
      </p:pic>
      <p:sp>
        <p:nvSpPr>
          <p:cNvPr id="9" name="Pfeil: nach oben 8">
            <a:extLst>
              <a:ext uri="{FF2B5EF4-FFF2-40B4-BE49-F238E27FC236}">
                <a16:creationId xmlns:a16="http://schemas.microsoft.com/office/drawing/2014/main" id="{4A399C6F-2F1C-4C45-B04F-2378BF1173CC}"/>
              </a:ext>
            </a:extLst>
          </p:cNvPr>
          <p:cNvSpPr/>
          <p:nvPr/>
        </p:nvSpPr>
        <p:spPr>
          <a:xfrm rot="2596345">
            <a:off x="9638529" y="4216539"/>
            <a:ext cx="452487" cy="1127089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sp>
        <p:nvSpPr>
          <p:cNvPr id="10" name="Pfeil: nach oben 9">
            <a:extLst>
              <a:ext uri="{FF2B5EF4-FFF2-40B4-BE49-F238E27FC236}">
                <a16:creationId xmlns:a16="http://schemas.microsoft.com/office/drawing/2014/main" id="{EBB2A970-00F8-495A-91A5-D4297DEEF809}"/>
              </a:ext>
            </a:extLst>
          </p:cNvPr>
          <p:cNvSpPr/>
          <p:nvPr/>
        </p:nvSpPr>
        <p:spPr>
          <a:xfrm rot="4669104">
            <a:off x="9425145" y="3812217"/>
            <a:ext cx="452487" cy="944565"/>
          </a:xfrm>
          <a:prstGeom prst="upArrow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8526186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3915046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4. Modellbearbeitung 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41204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 (Leo, Lena) 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 (Leo)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 (Kan)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 (Lena)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 (Unsicherheiten: Leo, )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8054435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Motivation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Bent-Up Arrow 10">
            <a:extLst>
              <a:ext uri="{FF2B5EF4-FFF2-40B4-BE49-F238E27FC236}">
                <a16:creationId xmlns:a16="http://schemas.microsoft.com/office/drawing/2014/main" id="{1AC4A728-F5F0-3448-A934-638EB2506266}"/>
              </a:ext>
            </a:extLst>
          </p:cNvPr>
          <p:cNvSpPr/>
          <p:nvPr/>
        </p:nvSpPr>
        <p:spPr>
          <a:xfrm rot="5400000">
            <a:off x="1280157" y="2030674"/>
            <a:ext cx="893297" cy="682289"/>
          </a:xfrm>
          <a:prstGeom prst="bentUpArrow">
            <a:avLst>
              <a:gd name="adj1" fmla="val 14131"/>
              <a:gd name="adj2" fmla="val 21262"/>
              <a:gd name="adj3" fmla="val 25935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de-DE" sz="220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6993265-A002-6B49-A71B-C965D3DC851E}"/>
              </a:ext>
            </a:extLst>
          </p:cNvPr>
          <p:cNvSpPr txBox="1"/>
          <p:nvPr/>
        </p:nvSpPr>
        <p:spPr>
          <a:xfrm>
            <a:off x="719921" y="1437489"/>
            <a:ext cx="2252915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>
                <a:solidFill>
                  <a:srgbClr val="C00000"/>
                </a:solidFill>
              </a:rPr>
              <a:t>Klimawandel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0260B0C-7245-C94F-AD93-7616246171FD}"/>
              </a:ext>
            </a:extLst>
          </p:cNvPr>
          <p:cNvSpPr txBox="1"/>
          <p:nvPr/>
        </p:nvSpPr>
        <p:spPr>
          <a:xfrm>
            <a:off x="2254043" y="2469956"/>
            <a:ext cx="7819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Veränderte atmosphärische Grundbedingungen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FFD9A5-88B5-AF43-AD30-9D6DBA04095F}"/>
              </a:ext>
            </a:extLst>
          </p:cNvPr>
          <p:cNvSpPr txBox="1"/>
          <p:nvPr/>
        </p:nvSpPr>
        <p:spPr>
          <a:xfrm>
            <a:off x="3615392" y="3636106"/>
            <a:ext cx="422030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Hydrologische Prozesse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FB7759-976D-3E45-83A0-0DA54EBFAC58}"/>
              </a:ext>
            </a:extLst>
          </p:cNvPr>
          <p:cNvSpPr txBox="1"/>
          <p:nvPr/>
        </p:nvSpPr>
        <p:spPr>
          <a:xfrm>
            <a:off x="4843975" y="4958798"/>
            <a:ext cx="568334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200" dirty="0"/>
              <a:t>Wasserhaushalt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1B5ED9FA-7500-E842-8324-CDF1467429C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25149" y="1494845"/>
            <a:ext cx="2334451" cy="3642548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8DB25B1-86FD-C14C-BC01-E45FE23DA9FD}"/>
              </a:ext>
            </a:extLst>
          </p:cNvPr>
          <p:cNvSpPr txBox="1"/>
          <p:nvPr/>
        </p:nvSpPr>
        <p:spPr>
          <a:xfrm>
            <a:off x="8947052" y="5174242"/>
            <a:ext cx="316053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Schematische Darstellung eines </a:t>
            </a:r>
          </a:p>
          <a:p>
            <a:r>
              <a:rPr lang="de-DE" sz="1200" dirty="0">
                <a:solidFill>
                  <a:schemeClr val="tx2"/>
                </a:solidFill>
              </a:rPr>
              <a:t>Niederschlagsereignisses über Sachsen [eigene Darstellung]</a:t>
            </a:r>
          </a:p>
        </p:txBody>
      </p:sp>
      <p:sp>
        <p:nvSpPr>
          <p:cNvPr id="27" name="Bent-Up Arrow 26">
            <a:extLst>
              <a:ext uri="{FF2B5EF4-FFF2-40B4-BE49-F238E27FC236}">
                <a16:creationId xmlns:a16="http://schemas.microsoft.com/office/drawing/2014/main" id="{0F27DFDC-58F2-2E4C-9749-77C3D5009B0D}"/>
              </a:ext>
            </a:extLst>
          </p:cNvPr>
          <p:cNvSpPr/>
          <p:nvPr/>
        </p:nvSpPr>
        <p:spPr>
          <a:xfrm rot="5400000">
            <a:off x="3880336" y="4551014"/>
            <a:ext cx="893297" cy="682289"/>
          </a:xfrm>
          <a:prstGeom prst="bentUpArrow">
            <a:avLst>
              <a:gd name="adj1" fmla="val 14131"/>
              <a:gd name="adj2" fmla="val 21262"/>
              <a:gd name="adj3" fmla="val 25935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/>
          </a:p>
        </p:txBody>
      </p:sp>
      <p:sp>
        <p:nvSpPr>
          <p:cNvPr id="28" name="Bent-Up Arrow 27">
            <a:extLst>
              <a:ext uri="{FF2B5EF4-FFF2-40B4-BE49-F238E27FC236}">
                <a16:creationId xmlns:a16="http://schemas.microsoft.com/office/drawing/2014/main" id="{93B61E83-8B7C-9948-8472-5FDFE27D7738}"/>
              </a:ext>
            </a:extLst>
          </p:cNvPr>
          <p:cNvSpPr/>
          <p:nvPr/>
        </p:nvSpPr>
        <p:spPr>
          <a:xfrm rot="5400000">
            <a:off x="2658655" y="3279200"/>
            <a:ext cx="893297" cy="682289"/>
          </a:xfrm>
          <a:prstGeom prst="bentUpArrow">
            <a:avLst>
              <a:gd name="adj1" fmla="val 14131"/>
              <a:gd name="adj2" fmla="val 21262"/>
              <a:gd name="adj3" fmla="val 25935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2200"/>
          </a:p>
        </p:txBody>
      </p:sp>
    </p:spTree>
    <p:extLst>
      <p:ext uri="{BB962C8B-B14F-4D97-AF65-F5344CB8AC3E}">
        <p14:creationId xmlns:p14="http://schemas.microsoft.com/office/powerpoint/2010/main" val="902733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7" grpId="0"/>
      <p:bldP spid="27" grpId="0" animBg="1"/>
      <p:bldP spid="28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571A525-24C4-444F-94AB-BB30A5B22EF0}"/>
              </a:ext>
            </a:extLst>
          </p:cNvPr>
          <p:cNvSpPr txBox="1"/>
          <p:nvPr/>
        </p:nvSpPr>
        <p:spPr>
          <a:xfrm>
            <a:off x="874800" y="4609925"/>
            <a:ext cx="304070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Verfügbare Gitterpunkte der Klimasimulationsdaten nahe </a:t>
            </a:r>
            <a:r>
              <a:rPr lang="de-DE" sz="1200" dirty="0" err="1">
                <a:solidFill>
                  <a:schemeClr val="tx2"/>
                </a:solidFill>
              </a:rPr>
              <a:t>Kreischa</a:t>
            </a:r>
            <a:endParaRPr lang="de-DE" sz="1200" dirty="0">
              <a:solidFill>
                <a:schemeClr val="tx2"/>
              </a:solidFill>
            </a:endParaRPr>
          </a:p>
        </p:txBody>
      </p:sp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Datengrundlage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C361B9C-5AA9-9B41-BE90-169D2A704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800" y="900470"/>
            <a:ext cx="3040708" cy="3709455"/>
          </a:xfrm>
          <a:prstGeom prst="rect">
            <a:avLst/>
          </a:prstGeom>
        </p:spPr>
      </p:pic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F91F11A1-072E-C944-95F4-AC0E5E2A652B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0968" y="3347693"/>
            <a:ext cx="9195764" cy="2497456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Circular Arrow 5">
            <a:extLst>
              <a:ext uri="{FF2B5EF4-FFF2-40B4-BE49-F238E27FC236}">
                <a16:creationId xmlns:a16="http://schemas.microsoft.com/office/drawing/2014/main" id="{6072104D-6919-7649-9B9F-B390B339999A}"/>
              </a:ext>
            </a:extLst>
          </p:cNvPr>
          <p:cNvSpPr/>
          <p:nvPr/>
        </p:nvSpPr>
        <p:spPr>
          <a:xfrm>
            <a:off x="1331381" y="2056185"/>
            <a:ext cx="2939173" cy="2508532"/>
          </a:xfrm>
          <a:prstGeom prst="circularArrow">
            <a:avLst>
              <a:gd name="adj1" fmla="val 5925"/>
              <a:gd name="adj2" fmla="val 626002"/>
              <a:gd name="adj3" fmla="val 20278016"/>
              <a:gd name="adj4" fmla="val 15419419"/>
              <a:gd name="adj5" fmla="val 12368"/>
            </a:avLst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>
              <a:solidFill>
                <a:schemeClr val="tx1"/>
              </a:solidFill>
            </a:endParaRPr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7D75368A-6AD2-FA46-A64B-6105B27F5F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9832724"/>
              </p:ext>
            </p:extLst>
          </p:nvPr>
        </p:nvGraphicFramePr>
        <p:xfrm>
          <a:off x="4270554" y="888655"/>
          <a:ext cx="7358623" cy="241383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914933">
                  <a:extLst>
                    <a:ext uri="{9D8B030D-6E8A-4147-A177-3AD203B41FA5}">
                      <a16:colId xmlns:a16="http://schemas.microsoft.com/office/drawing/2014/main" val="2159471773"/>
                    </a:ext>
                  </a:extLst>
                </a:gridCol>
                <a:gridCol w="5443690">
                  <a:extLst>
                    <a:ext uri="{9D8B030D-6E8A-4147-A177-3AD203B41FA5}">
                      <a16:colId xmlns:a16="http://schemas.microsoft.com/office/drawing/2014/main" val="2804101800"/>
                    </a:ext>
                  </a:extLst>
                </a:gridCol>
              </a:tblGrid>
              <a:tr h="402305">
                <a:tc>
                  <a:txBody>
                    <a:bodyPr/>
                    <a:lstStyle/>
                    <a:p>
                      <a:r>
                        <a:rPr lang="de-DE" dirty="0"/>
                        <a:t>GCM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CanESM2 (Canadian Earth System Model 2)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89803934"/>
                  </a:ext>
                </a:extLst>
              </a:tr>
              <a:tr h="402305">
                <a:tc>
                  <a:txBody>
                    <a:bodyPr/>
                    <a:lstStyle/>
                    <a:p>
                      <a:r>
                        <a:rPr lang="de-DE" dirty="0" err="1"/>
                        <a:t>Downscaling</a:t>
                      </a:r>
                      <a:endParaRPr lang="de-D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EPISODES-2018 (</a:t>
                      </a:r>
                      <a:r>
                        <a:rPr lang="de-DE" dirty="0" err="1"/>
                        <a:t>emp</a:t>
                      </a:r>
                      <a:r>
                        <a:rPr lang="de-DE" dirty="0"/>
                        <a:t>.-stat., </a:t>
                      </a:r>
                      <a:r>
                        <a:rPr lang="de-DE" dirty="0" err="1"/>
                        <a:t>Perfect</a:t>
                      </a:r>
                      <a:r>
                        <a:rPr lang="de-DE" dirty="0"/>
                        <a:t> </a:t>
                      </a:r>
                      <a:r>
                        <a:rPr lang="de-DE" dirty="0" err="1"/>
                        <a:t>Prog</a:t>
                      </a:r>
                      <a:r>
                        <a:rPr lang="de-DE" dirty="0"/>
                        <a:t>.-Ansatz)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673609535"/>
                  </a:ext>
                </a:extLst>
              </a:tr>
              <a:tr h="402305">
                <a:tc>
                  <a:txBody>
                    <a:bodyPr/>
                    <a:lstStyle/>
                    <a:p>
                      <a:r>
                        <a:rPr lang="de-DE" dirty="0" err="1"/>
                        <a:t>Biaskorrektur</a:t>
                      </a:r>
                      <a:endParaRPr lang="de-DE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nicht durchgeführt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164127620"/>
                  </a:ext>
                </a:extLst>
              </a:tr>
              <a:tr h="402305">
                <a:tc>
                  <a:txBody>
                    <a:bodyPr/>
                    <a:lstStyle/>
                    <a:p>
                      <a:r>
                        <a:rPr lang="de-DE" dirty="0"/>
                        <a:t>Auflösung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1d, 0.11°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76685702"/>
                  </a:ext>
                </a:extLst>
              </a:tr>
              <a:tr h="402305">
                <a:tc>
                  <a:txBody>
                    <a:bodyPr/>
                    <a:lstStyle/>
                    <a:p>
                      <a:r>
                        <a:rPr lang="de-DE" dirty="0"/>
                        <a:t>Szenarien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RCP2.6, RCP4.5, RCP8.5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691505216"/>
                  </a:ext>
                </a:extLst>
              </a:tr>
              <a:tr h="402305">
                <a:tc>
                  <a:txBody>
                    <a:bodyPr/>
                    <a:lstStyle/>
                    <a:p>
                      <a:r>
                        <a:rPr lang="de-DE" dirty="0"/>
                        <a:t>Zeitraum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de-DE" dirty="0"/>
                        <a:t>2006 - 2100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1813541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4129F77E-09C0-544E-9E07-775A84BC9B3B}"/>
              </a:ext>
            </a:extLst>
          </p:cNvPr>
          <p:cNvSpPr txBox="1"/>
          <p:nvPr/>
        </p:nvSpPr>
        <p:spPr>
          <a:xfrm>
            <a:off x="2756224" y="5776827"/>
            <a:ext cx="904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Temperaturabweichungen des Gitterpunktes GP_26_09 vom 30-jährigen Mittel der Station Dresden-</a:t>
            </a:r>
            <a:r>
              <a:rPr lang="de-DE" sz="1200" dirty="0" err="1">
                <a:solidFill>
                  <a:schemeClr val="tx2"/>
                </a:solidFill>
              </a:rPr>
              <a:t>Klotzsche</a:t>
            </a:r>
            <a:r>
              <a:rPr lang="de-DE" sz="1200" dirty="0">
                <a:solidFill>
                  <a:schemeClr val="tx2"/>
                </a:solidFill>
              </a:rPr>
              <a:t> (1981-2010). </a:t>
            </a:r>
          </a:p>
        </p:txBody>
      </p:sp>
    </p:spTree>
    <p:extLst>
      <p:ext uri="{BB962C8B-B14F-4D97-AF65-F5344CB8AC3E}">
        <p14:creationId xmlns:p14="http://schemas.microsoft.com/office/powerpoint/2010/main" val="35149706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12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Abfluss (2006 – 2100)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E5E4AA65-F142-734D-8669-C49C6A997EF7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1099130"/>
            <a:ext cx="9031287" cy="453432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B1F6ABD-281A-C244-BB84-2D90D95A2860}"/>
              </a:ext>
            </a:extLst>
          </p:cNvPr>
          <p:cNvSpPr txBox="1"/>
          <p:nvPr/>
        </p:nvSpPr>
        <p:spPr>
          <a:xfrm>
            <a:off x="874713" y="5705508"/>
            <a:ext cx="904656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Simulierte Hydrographen für den Pegel </a:t>
            </a:r>
            <a:r>
              <a:rPr lang="de-DE" sz="1200" dirty="0" err="1">
                <a:solidFill>
                  <a:schemeClr val="tx2"/>
                </a:solidFill>
              </a:rPr>
              <a:t>Kreischa</a:t>
            </a:r>
            <a:r>
              <a:rPr lang="de-DE" sz="1200" dirty="0">
                <a:solidFill>
                  <a:schemeClr val="tx2"/>
                </a:solidFill>
              </a:rPr>
              <a:t> auf Basis der Klimaszenarien RCP2.5, RCP4.5 und RCP8.5</a:t>
            </a:r>
          </a:p>
        </p:txBody>
      </p:sp>
    </p:spTree>
    <p:extLst>
      <p:ext uri="{BB962C8B-B14F-4D97-AF65-F5344CB8AC3E}">
        <p14:creationId xmlns:p14="http://schemas.microsoft.com/office/powerpoint/2010/main" val="35513128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Abfluss (2010 – 2100)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F5B86B8-1B33-5B49-A4CF-CF655D52B188}"/>
              </a:ext>
            </a:extLst>
          </p:cNvPr>
          <p:cNvSpPr txBox="1"/>
          <p:nvPr/>
        </p:nvSpPr>
        <p:spPr>
          <a:xfrm>
            <a:off x="445389" y="5519091"/>
            <a:ext cx="44906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30-jährige Unterschreitungslinie der Durchflusszeitreihen </a:t>
            </a:r>
          </a:p>
          <a:p>
            <a:r>
              <a:rPr lang="de-DE" sz="1200" dirty="0">
                <a:solidFill>
                  <a:schemeClr val="tx2"/>
                </a:solidFill>
              </a:rPr>
              <a:t>für die Zeiträume 2010 – 2040 und 2070 - 2100</a:t>
            </a:r>
          </a:p>
        </p:txBody>
      </p:sp>
      <p:pic>
        <p:nvPicPr>
          <p:cNvPr id="5" name="Content Placeholder 2">
            <a:extLst>
              <a:ext uri="{FF2B5EF4-FFF2-40B4-BE49-F238E27FC236}">
                <a16:creationId xmlns:a16="http://schemas.microsoft.com/office/drawing/2014/main" id="{DF15DA2D-0FEF-BF41-AC42-D356EE8309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6050" y="686520"/>
            <a:ext cx="6938301" cy="461402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DA7DD93-43B4-E14E-AA83-CCF33CB1D71D}"/>
              </a:ext>
            </a:extLst>
          </p:cNvPr>
          <p:cNvSpPr txBox="1"/>
          <p:nvPr/>
        </p:nvSpPr>
        <p:spPr>
          <a:xfrm>
            <a:off x="5006389" y="5519090"/>
            <a:ext cx="6938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Hydrologische Hauptwerte der Klimaszenarien RCP2.6, RCP4.5 und RCP8.5 für 10-Jahres-Zeiträume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38B2AED0-8C6C-3146-B512-96EF18FAE60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5389" y="1120941"/>
            <a:ext cx="4468708" cy="43981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2275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Wasserhaushalt 1/2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4230B6C-79D9-BB4E-A871-10E57E65A8B4}"/>
              </a:ext>
            </a:extLst>
          </p:cNvPr>
          <p:cNvPicPr>
            <a:picLocks noGrp="1" noChangeAspect="1"/>
          </p:cNvPicPr>
          <p:nvPr>
            <p:ph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99"/>
          <a:stretch/>
        </p:blipFill>
        <p:spPr>
          <a:xfrm>
            <a:off x="874799" y="949085"/>
            <a:ext cx="9113263" cy="4380093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304A4E-EDB0-394A-9830-DE62A1C585CB}"/>
              </a:ext>
            </a:extLst>
          </p:cNvPr>
          <p:cNvSpPr txBox="1"/>
          <p:nvPr/>
        </p:nvSpPr>
        <p:spPr>
          <a:xfrm>
            <a:off x="874800" y="5329179"/>
            <a:ext cx="9113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Darstellung des Verlaufs der jährlichen Niederschlagsmenge (Regen, Schnee) und Verdunstungsmenge für den Zeitraum </a:t>
            </a:r>
          </a:p>
          <a:p>
            <a:r>
              <a:rPr lang="de-DE" sz="1200" dirty="0">
                <a:solidFill>
                  <a:schemeClr val="tx2"/>
                </a:solidFill>
              </a:rPr>
              <a:t>2006 – 2100 unter den Szenarien RCP2.6, RCP4.5 und RCP8.5</a:t>
            </a:r>
          </a:p>
        </p:txBody>
      </p:sp>
    </p:spTree>
    <p:extLst>
      <p:ext uri="{BB962C8B-B14F-4D97-AF65-F5344CB8AC3E}">
        <p14:creationId xmlns:p14="http://schemas.microsoft.com/office/powerpoint/2010/main" val="234755352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Wasserhaushalt 2/2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74230B6C-79D9-BB4E-A871-10E57E65A8B4}"/>
              </a:ext>
            </a:extLst>
          </p:cNvPr>
          <p:cNvPicPr>
            <a:picLocks noGrp="1" noChangeAspect="1"/>
          </p:cNvPicPr>
          <p:nvPr>
            <p:ph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799"/>
          <a:stretch/>
        </p:blipFill>
        <p:spPr>
          <a:xfrm>
            <a:off x="874799" y="949085"/>
            <a:ext cx="9113263" cy="4380093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9304A4E-EDB0-394A-9830-DE62A1C585CB}"/>
              </a:ext>
            </a:extLst>
          </p:cNvPr>
          <p:cNvSpPr txBox="1"/>
          <p:nvPr/>
        </p:nvSpPr>
        <p:spPr>
          <a:xfrm>
            <a:off x="874800" y="5329179"/>
            <a:ext cx="91132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Darstellung des Verlaufs des jährlichen Abflusses und der Speicheränderung für den Zeitraum 2006 – 2100 unter den Szenarien RCP2.6, RCP4.5 und RCP8.5</a:t>
            </a:r>
          </a:p>
        </p:txBody>
      </p:sp>
    </p:spTree>
    <p:extLst>
      <p:ext uri="{BB962C8B-B14F-4D97-AF65-F5344CB8AC3E}">
        <p14:creationId xmlns:p14="http://schemas.microsoft.com/office/powerpoint/2010/main" val="25564820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pc="-1" dirty="0">
                <a:solidFill>
                  <a:srgbClr val="A6A6A6"/>
                </a:solidFill>
                <a:latin typeface="Open Sans"/>
                <a:ea typeface="DejaVu Sans"/>
              </a:rPr>
              <a:t>Bodenw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asserhaushalt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85CD035E-9B2B-6D4B-8234-56578E5A52FF}"/>
              </a:ext>
            </a:extLst>
          </p:cNvPr>
          <p:cNvPicPr>
            <a:picLocks noGrp="1" noChangeAspect="1"/>
          </p:cNvPicPr>
          <p:nvPr>
            <p:ph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4713" y="1099130"/>
            <a:ext cx="9031287" cy="4534328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6EA49E4-D07B-C540-8482-3690F01FB81D}"/>
              </a:ext>
            </a:extLst>
          </p:cNvPr>
          <p:cNvSpPr txBox="1"/>
          <p:nvPr/>
        </p:nvSpPr>
        <p:spPr>
          <a:xfrm>
            <a:off x="874712" y="5633458"/>
            <a:ext cx="90312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Simuliertes Bodenwasser für das Einzugsgebiet </a:t>
            </a:r>
            <a:r>
              <a:rPr lang="de-DE" sz="1200" dirty="0" err="1">
                <a:solidFill>
                  <a:schemeClr val="tx2"/>
                </a:solidFill>
              </a:rPr>
              <a:t>Kreischa</a:t>
            </a:r>
            <a:r>
              <a:rPr lang="de-DE" sz="1200" dirty="0">
                <a:solidFill>
                  <a:schemeClr val="tx2"/>
                </a:solidFill>
              </a:rPr>
              <a:t> auf Basis der Klimaszenarien RCP2.6, RCP4.5 und RCP8.5</a:t>
            </a:r>
          </a:p>
        </p:txBody>
      </p:sp>
    </p:spTree>
    <p:extLst>
      <p:ext uri="{BB962C8B-B14F-4D97-AF65-F5344CB8AC3E}">
        <p14:creationId xmlns:p14="http://schemas.microsoft.com/office/powerpoint/2010/main" val="390126175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Jahresgang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 err="1">
                <a:solidFill>
                  <a:srgbClr val="000000"/>
                </a:solidFill>
                <a:latin typeface="Open Sans Regular"/>
              </a:rPr>
              <a:t>todo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5590026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Klimaszenarien: </a:t>
            </a:r>
            <a:r>
              <a:rPr lang="de-DE" sz="2000" b="1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Korrelation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 err="1">
                <a:solidFill>
                  <a:srgbClr val="000000"/>
                </a:solidFill>
                <a:latin typeface="Open Sans Regular"/>
              </a:rPr>
              <a:t>todo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0030681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1. Motivation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223948005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4234548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 Fazit &amp; Ausblick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80772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6.1. Unsicherheitsanalyse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588ADAA7-4D43-4557-B4F3-73EBBBE7F0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419" y="808973"/>
            <a:ext cx="8255161" cy="5240053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D412F379-DEB1-4C3C-B7EA-2788EAE2F7C2}"/>
              </a:ext>
            </a:extLst>
          </p:cNvPr>
          <p:cNvSpPr txBox="1"/>
          <p:nvPr/>
        </p:nvSpPr>
        <p:spPr>
          <a:xfrm>
            <a:off x="874800" y="1027080"/>
            <a:ext cx="447128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b="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Welche Unsicherheit ist zu erwarten?</a:t>
            </a:r>
          </a:p>
        </p:txBody>
      </p:sp>
    </p:spTree>
    <p:extLst>
      <p:ext uri="{BB962C8B-B14F-4D97-AF65-F5344CB8AC3E}">
        <p14:creationId xmlns:p14="http://schemas.microsoft.com/office/powerpoint/2010/main" val="24092286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1/2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56784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Brown, G. und Craig, J. R. (2020). </a:t>
            </a:r>
            <a:r>
              <a:rPr lang="de-DE" sz="1100" dirty="0" err="1"/>
              <a:t>Structural</a:t>
            </a:r>
            <a:r>
              <a:rPr lang="de-DE" sz="1100" dirty="0"/>
              <a:t> </a:t>
            </a:r>
            <a:r>
              <a:rPr lang="de-DE" sz="1100" dirty="0" err="1"/>
              <a:t>calibration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an semi-</a:t>
            </a:r>
            <a:r>
              <a:rPr lang="de-DE" sz="1100" dirty="0" err="1"/>
              <a:t>distributed</a:t>
            </a:r>
            <a:r>
              <a:rPr lang="de-DE" sz="1100" dirty="0"/>
              <a:t>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LiardRiver</a:t>
            </a:r>
            <a:r>
              <a:rPr lang="de-DE" sz="1100" dirty="0"/>
              <a:t> </a:t>
            </a:r>
            <a:r>
              <a:rPr lang="de-DE" sz="1100" dirty="0" err="1"/>
              <a:t>basin</a:t>
            </a:r>
            <a:r>
              <a:rPr lang="de-DE" sz="1100" dirty="0"/>
              <a:t>. Canadian </a:t>
            </a:r>
            <a:r>
              <a:rPr lang="de-DE" sz="1100" dirty="0" err="1"/>
              <a:t>Water</a:t>
            </a:r>
            <a:r>
              <a:rPr lang="de-DE" sz="1100" dirty="0"/>
              <a:t> Resources Journal / Revue </a:t>
            </a:r>
            <a:r>
              <a:rPr lang="de-DE" sz="1100" dirty="0" err="1"/>
              <a:t>canadienne</a:t>
            </a:r>
            <a:r>
              <a:rPr lang="de-DE" sz="1100" dirty="0"/>
              <a:t> des </a:t>
            </a:r>
            <a:r>
              <a:rPr lang="de-DE" sz="1100" dirty="0" err="1"/>
              <a:t>ressources</a:t>
            </a:r>
            <a:r>
              <a:rPr lang="de-DE" sz="1100" dirty="0"/>
              <a:t> </a:t>
            </a:r>
            <a:r>
              <a:rPr lang="de-DE" sz="1100" dirty="0" err="1"/>
              <a:t>hydriques</a:t>
            </a:r>
            <a:r>
              <a:rPr lang="de-DE" sz="1100" dirty="0"/>
              <a:t>, 45(4):287–303.</a:t>
            </a:r>
          </a:p>
          <a:p>
            <a:endParaRPr lang="de-DE" sz="1100" dirty="0"/>
          </a:p>
          <a:p>
            <a:r>
              <a:rPr lang="de-DE" sz="1100" dirty="0"/>
              <a:t>Craig, J. R., Brown, G.,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R. W., Jost, G., Lee, K., Mai, J.,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Shafii</a:t>
            </a:r>
            <a:r>
              <a:rPr lang="de-DE" sz="1100" dirty="0"/>
              <a:t>, M.,</a:t>
            </a:r>
            <a:r>
              <a:rPr lang="de-DE" sz="1100" dirty="0" err="1"/>
              <a:t>Snowdon</a:t>
            </a:r>
            <a:r>
              <a:rPr lang="de-DE" sz="1100" dirty="0"/>
              <a:t>, A. P., und </a:t>
            </a:r>
            <a:r>
              <a:rPr lang="de-DE" sz="1100" dirty="0" err="1"/>
              <a:t>Tolson</a:t>
            </a:r>
            <a:r>
              <a:rPr lang="de-DE" sz="1100" dirty="0"/>
              <a:t>, B. A. (2020). Flexible </a:t>
            </a:r>
            <a:r>
              <a:rPr lang="de-DE" sz="1100" dirty="0" err="1"/>
              <a:t>watershed</a:t>
            </a:r>
            <a:r>
              <a:rPr lang="de-DE" sz="1100" dirty="0"/>
              <a:t> </a:t>
            </a:r>
            <a:r>
              <a:rPr lang="de-DE" sz="1100" dirty="0" err="1"/>
              <a:t>simulation</a:t>
            </a:r>
            <a:r>
              <a:rPr lang="de-DE" sz="1100" dirty="0"/>
              <a:t> </a:t>
            </a:r>
            <a:r>
              <a:rPr lang="de-DE" sz="1100" dirty="0" err="1"/>
              <a:t>with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Raven </a:t>
            </a:r>
            <a:r>
              <a:rPr lang="de-DE" sz="1100" dirty="0" err="1"/>
              <a:t>hydrological</a:t>
            </a:r>
            <a:r>
              <a:rPr lang="de-DE" sz="1100" dirty="0"/>
              <a:t> </a:t>
            </a:r>
            <a:r>
              <a:rPr lang="de-DE" sz="1100" dirty="0" err="1"/>
              <a:t>modellingframework</a:t>
            </a:r>
            <a:r>
              <a:rPr lang="de-DE" sz="1100" dirty="0"/>
              <a:t>. Environmental </a:t>
            </a:r>
            <a:r>
              <a:rPr lang="de-DE" sz="1100" dirty="0" err="1"/>
              <a:t>Modelling</a:t>
            </a:r>
            <a:r>
              <a:rPr lang="de-DE" sz="1100" dirty="0"/>
              <a:t> &amp; Software, 129:104728.</a:t>
            </a:r>
          </a:p>
          <a:p>
            <a:endParaRPr lang="de-DE" sz="1100" dirty="0"/>
          </a:p>
          <a:p>
            <a:r>
              <a:rPr lang="de-DE" sz="1100" dirty="0"/>
              <a:t>Craig, J. R. Rob </a:t>
            </a:r>
            <a:r>
              <a:rPr lang="de-DE" sz="1100" dirty="0" err="1"/>
              <a:t>Chlumsky</a:t>
            </a:r>
            <a:r>
              <a:rPr lang="de-DE" sz="1100" dirty="0"/>
              <a:t>, R., </a:t>
            </a:r>
            <a:r>
              <a:rPr lang="de-DE" sz="1100" dirty="0" err="1"/>
              <a:t>Jenkinson</a:t>
            </a:r>
            <a:r>
              <a:rPr lang="de-DE" sz="1100" dirty="0"/>
              <a:t>, W., Jost, G., Mai, J., </a:t>
            </a:r>
            <a:r>
              <a:rPr lang="de-DE" sz="1100" dirty="0" err="1"/>
              <a:t>Scantlebury</a:t>
            </a:r>
            <a:r>
              <a:rPr lang="de-DE" sz="1100" dirty="0"/>
              <a:t>, L., </a:t>
            </a:r>
            <a:r>
              <a:rPr lang="de-DE" sz="1100" dirty="0" err="1"/>
              <a:t>Serrer</a:t>
            </a:r>
            <a:r>
              <a:rPr lang="de-DE" sz="1100" dirty="0"/>
              <a:t>, M., </a:t>
            </a:r>
            <a:r>
              <a:rPr lang="de-DE" sz="1100" dirty="0" err="1"/>
              <a:t>Sgro</a:t>
            </a:r>
            <a:r>
              <a:rPr lang="de-DE" sz="1100" dirty="0"/>
              <a:t>, N., </a:t>
            </a:r>
            <a:r>
              <a:rPr lang="de-DE" sz="1100" dirty="0" err="1"/>
              <a:t>Snowdon</a:t>
            </a:r>
            <a:r>
              <a:rPr lang="de-DE" sz="1100" dirty="0"/>
              <a:t>, </a:t>
            </a:r>
            <a:r>
              <a:rPr lang="de-DE" sz="1100" dirty="0" err="1"/>
              <a:t>A.,und</a:t>
            </a:r>
            <a:r>
              <a:rPr lang="de-DE" sz="1100" dirty="0"/>
              <a:t> </a:t>
            </a:r>
            <a:r>
              <a:rPr lang="de-DE" sz="1100" dirty="0" err="1"/>
              <a:t>Tolson</a:t>
            </a:r>
            <a:r>
              <a:rPr lang="de-DE" sz="1100" dirty="0"/>
              <a:t>, B. (2021). Raven: </a:t>
            </a:r>
            <a:r>
              <a:rPr lang="de-DE" sz="1100" dirty="0" err="1"/>
              <a:t>User’s</a:t>
            </a:r>
            <a:r>
              <a:rPr lang="de-DE" sz="1100" dirty="0"/>
              <a:t> </a:t>
            </a:r>
            <a:r>
              <a:rPr lang="de-DE" sz="1100" dirty="0" err="1"/>
              <a:t>and</a:t>
            </a:r>
            <a:r>
              <a:rPr lang="de-DE" sz="1100" dirty="0"/>
              <a:t> </a:t>
            </a:r>
            <a:r>
              <a:rPr lang="de-DE" sz="1100" dirty="0" err="1"/>
              <a:t>Developer’s</a:t>
            </a:r>
            <a:r>
              <a:rPr lang="de-DE" sz="1100" dirty="0"/>
              <a:t> Manual v3.0.4. 204 </a:t>
            </a:r>
            <a:r>
              <a:rPr lang="de-DE" sz="1100" dirty="0" err="1"/>
              <a:t>pp.Dr</a:t>
            </a:r>
            <a:r>
              <a:rPr lang="de-DE" sz="1100" dirty="0"/>
              <a:t>. Dittrich &amp; Partner Hydro-</a:t>
            </a:r>
            <a:r>
              <a:rPr lang="de-DE" sz="1100" dirty="0" err="1"/>
              <a:t>Consult</a:t>
            </a:r>
            <a:r>
              <a:rPr lang="de-DE" sz="1100" dirty="0"/>
              <a:t> GmbH (2021). </a:t>
            </a:r>
          </a:p>
          <a:p>
            <a:endParaRPr lang="de-DE" sz="1100" dirty="0"/>
          </a:p>
          <a:p>
            <a:r>
              <a:rPr lang="de-DE" sz="1100" dirty="0"/>
              <a:t>AKWA–M Wasserhaushaltsmodell und Niederschlags-Abfluss-Modell. URL: </a:t>
            </a:r>
            <a:r>
              <a:rPr lang="de-DE" sz="1100" dirty="0">
                <a:hlinkClick r:id="rId2"/>
              </a:rPr>
              <a:t>https://www.hydro-consult.de/wasserhaushaltsmodell-n-a-modell abgerufen am 06.02.2022</a:t>
            </a:r>
            <a:r>
              <a:rPr lang="de-DE" sz="1100" dirty="0"/>
              <a:t>.</a:t>
            </a:r>
          </a:p>
          <a:p>
            <a:endParaRPr lang="de-DE" sz="1100" dirty="0"/>
          </a:p>
          <a:p>
            <a:r>
              <a:rPr lang="de-DE" sz="1100" dirty="0"/>
              <a:t>DWD (2021). </a:t>
            </a:r>
            <a:r>
              <a:rPr lang="de-DE" sz="1100" dirty="0" err="1"/>
              <a:t>Vielj</a:t>
            </a:r>
            <a:r>
              <a:rPr lang="de-DE" sz="1100" dirty="0"/>
              <a:t> ̈</a:t>
            </a:r>
            <a:r>
              <a:rPr lang="de-DE" sz="1100" dirty="0" err="1"/>
              <a:t>ahrige</a:t>
            </a:r>
            <a:r>
              <a:rPr lang="de-DE" sz="1100" dirty="0"/>
              <a:t> Temperaturmittelwerte 1981 - 2010.URL:  </a:t>
            </a:r>
            <a:r>
              <a:rPr lang="de-DE" sz="1100" dirty="0">
                <a:hlinkClick r:id="rId3"/>
              </a:rPr>
              <a:t>https://www.dwd.de/DE/leistungen/klimadatendeutschland/mittelwerte/temp8110festhtml.html%3Fview=nasPublication</a:t>
            </a:r>
            <a:r>
              <a:rPr lang="de-DE" sz="1100" dirty="0"/>
              <a:t> ,abgerufen am 21.02.2022.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(2021a). Historische tägliche Stationsbeobachtungen (Temperatur, Druck, Niederschlag, Sonnenscheindauer, etc.) für Deutschland. Version v21.3, 2021. </a:t>
            </a:r>
            <a:r>
              <a:rPr lang="de-DE" sz="1100" dirty="0">
                <a:hlinkClick r:id="rId4"/>
              </a:rPr>
              <a:t>https://opendata.dwd.de/climateenvironment/CDC/observationsgermany/climate/daily/kl/historical/</a:t>
            </a:r>
            <a:r>
              <a:rPr lang="de-DE" sz="1100" dirty="0"/>
              <a:t> abgerufen am18.11.2021.</a:t>
            </a:r>
          </a:p>
          <a:p>
            <a:endParaRPr lang="de-DE" sz="1100" dirty="0"/>
          </a:p>
          <a:p>
            <a:r>
              <a:rPr lang="de-DE" sz="1100" dirty="0"/>
              <a:t>DWD </a:t>
            </a:r>
            <a:r>
              <a:rPr lang="de-DE" sz="1100" dirty="0" err="1"/>
              <a:t>Climate</a:t>
            </a:r>
            <a:r>
              <a:rPr lang="de-DE" sz="1100" dirty="0"/>
              <a:t> Data Center (2021b). T ̈</a:t>
            </a:r>
            <a:r>
              <a:rPr lang="de-DE" sz="1100" dirty="0" err="1"/>
              <a:t>agliche</a:t>
            </a:r>
            <a:r>
              <a:rPr lang="de-DE" sz="1100" dirty="0"/>
              <a:t> Stationsmessungen der Solarstrahlung (global/diffus) und </a:t>
            </a:r>
            <a:r>
              <a:rPr lang="de-DE" sz="1100" dirty="0" err="1"/>
              <a:t>deratmosph</a:t>
            </a:r>
            <a:r>
              <a:rPr lang="de-DE" sz="1100" dirty="0"/>
              <a:t> ̈arischen Gegenstrahlung f ̈</a:t>
            </a:r>
            <a:r>
              <a:rPr lang="de-DE" sz="1100" dirty="0" err="1"/>
              <a:t>ur</a:t>
            </a:r>
            <a:r>
              <a:rPr lang="de-DE" sz="1100" dirty="0"/>
              <a:t> Deutschland. Version </a:t>
            </a:r>
            <a:r>
              <a:rPr lang="de-DE" sz="1100" dirty="0" err="1"/>
              <a:t>recent</a:t>
            </a:r>
            <a:r>
              <a:rPr lang="de-DE" sz="1100" dirty="0"/>
              <a:t>. </a:t>
            </a:r>
            <a:r>
              <a:rPr lang="de-DE" sz="1100" dirty="0">
                <a:hlinkClick r:id="rId5"/>
              </a:rPr>
              <a:t>https://opendata.dwd.de/climateenvironment/CDC/observationsgermany/climate/daily/solar/</a:t>
            </a:r>
            <a:r>
              <a:rPr lang="de-DE" sz="1100" dirty="0"/>
              <a:t> abgerufen am 18.11.2021.</a:t>
            </a:r>
          </a:p>
          <a:p>
            <a:endParaRPr lang="de-DE" sz="1100" dirty="0"/>
          </a:p>
          <a:p>
            <a:r>
              <a:rPr lang="de-DE" sz="1100" dirty="0"/>
              <a:t>Gavin, H. P. (2020). The </a:t>
            </a:r>
            <a:r>
              <a:rPr lang="de-DE" sz="1100" dirty="0" err="1"/>
              <a:t>Levenberg</a:t>
            </a:r>
            <a:r>
              <a:rPr lang="de-DE" sz="1100" dirty="0"/>
              <a:t>-Marquardt </a:t>
            </a:r>
            <a:r>
              <a:rPr lang="de-DE" sz="1100" dirty="0" err="1"/>
              <a:t>algorithm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</a:t>
            </a:r>
            <a:r>
              <a:rPr lang="de-DE" sz="1100" dirty="0" err="1"/>
              <a:t>nonlinear</a:t>
            </a:r>
            <a:r>
              <a:rPr lang="de-DE" sz="1100" dirty="0"/>
              <a:t> least </a:t>
            </a:r>
            <a:r>
              <a:rPr lang="de-DE" sz="1100" dirty="0" err="1"/>
              <a:t>squares</a:t>
            </a:r>
            <a:r>
              <a:rPr lang="de-DE" sz="1100" dirty="0"/>
              <a:t> </a:t>
            </a:r>
            <a:r>
              <a:rPr lang="de-DE" sz="1100" dirty="0" err="1"/>
              <a:t>curve</a:t>
            </a:r>
            <a:r>
              <a:rPr lang="de-DE" sz="1100" dirty="0"/>
              <a:t>-fitting </a:t>
            </a:r>
            <a:r>
              <a:rPr lang="de-DE" sz="1100" dirty="0" err="1"/>
              <a:t>problems.Duke</a:t>
            </a:r>
            <a:r>
              <a:rPr lang="de-DE" sz="1100" dirty="0"/>
              <a:t> </a:t>
            </a:r>
            <a:r>
              <a:rPr lang="de-DE" sz="1100" dirty="0" err="1"/>
              <a:t>University.Hussain</a:t>
            </a:r>
            <a:r>
              <a:rPr lang="de-DE" sz="1100" dirty="0"/>
              <a:t>, M. und Mahmud, I. (2019). </a:t>
            </a:r>
            <a:r>
              <a:rPr lang="de-DE" sz="1100" dirty="0" err="1"/>
              <a:t>pyMannKendall</a:t>
            </a:r>
            <a:r>
              <a:rPr lang="de-DE" sz="1100" dirty="0"/>
              <a:t>: a </a:t>
            </a:r>
            <a:r>
              <a:rPr lang="de-DE" sz="1100" dirty="0" err="1"/>
              <a:t>python</a:t>
            </a:r>
            <a:r>
              <a:rPr lang="de-DE" sz="1100" dirty="0"/>
              <a:t> </a:t>
            </a:r>
            <a:r>
              <a:rPr lang="de-DE" sz="1100" dirty="0" err="1"/>
              <a:t>package</a:t>
            </a:r>
            <a:r>
              <a:rPr lang="de-DE" sz="1100" dirty="0"/>
              <a:t> </a:t>
            </a:r>
            <a:r>
              <a:rPr lang="de-DE" sz="1100" dirty="0" err="1"/>
              <a:t>for</a:t>
            </a:r>
            <a:r>
              <a:rPr lang="de-DE" sz="1100" dirty="0"/>
              <a:t> non </a:t>
            </a:r>
            <a:r>
              <a:rPr lang="de-DE" sz="1100" dirty="0" err="1"/>
              <a:t>parametric</a:t>
            </a:r>
            <a:r>
              <a:rPr lang="de-DE" sz="1100" dirty="0"/>
              <a:t> Mann </a:t>
            </a:r>
            <a:r>
              <a:rPr lang="de-DE" sz="1100" dirty="0" err="1"/>
              <a:t>Kendallfamily</a:t>
            </a:r>
            <a:r>
              <a:rPr lang="de-DE" sz="1100" dirty="0"/>
              <a:t>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trend</a:t>
            </a:r>
            <a:r>
              <a:rPr lang="de-DE" sz="1100" dirty="0"/>
              <a:t> </a:t>
            </a:r>
            <a:r>
              <a:rPr lang="de-DE" sz="1100" dirty="0" err="1"/>
              <a:t>tests</a:t>
            </a:r>
            <a:r>
              <a:rPr lang="de-DE" sz="1100" dirty="0"/>
              <a:t>. Journal </a:t>
            </a:r>
            <a:r>
              <a:rPr lang="de-DE" sz="1100" dirty="0" err="1"/>
              <a:t>of</a:t>
            </a:r>
            <a:r>
              <a:rPr lang="de-DE" sz="1100" dirty="0"/>
              <a:t> Open Source Software, 4(39):1556. DOI: 10.21105/joss.01556.</a:t>
            </a:r>
          </a:p>
          <a:p>
            <a:endParaRPr lang="de-DE" sz="1100" dirty="0"/>
          </a:p>
          <a:p>
            <a:r>
              <a:rPr lang="de-DE" sz="1100" dirty="0" err="1"/>
              <a:t>Kreienkamp</a:t>
            </a:r>
            <a:r>
              <a:rPr lang="de-DE" sz="1100" dirty="0"/>
              <a:t>, F., </a:t>
            </a:r>
            <a:r>
              <a:rPr lang="de-DE" sz="1100" dirty="0" err="1"/>
              <a:t>Paxian</a:t>
            </a:r>
            <a:r>
              <a:rPr lang="de-DE" sz="1100" dirty="0"/>
              <a:t>, A., Fr ̈uh, B., Lorenz, P., und </a:t>
            </a:r>
            <a:r>
              <a:rPr lang="de-DE" sz="1100" dirty="0" err="1"/>
              <a:t>Matulla</a:t>
            </a:r>
            <a:r>
              <a:rPr lang="de-DE" sz="1100" dirty="0"/>
              <a:t>, C. (2018). Evaluation </a:t>
            </a:r>
            <a:r>
              <a:rPr lang="de-DE" sz="1100" dirty="0" err="1"/>
              <a:t>of</a:t>
            </a:r>
            <a:r>
              <a:rPr lang="de-DE" sz="1100" dirty="0"/>
              <a:t> </a:t>
            </a:r>
            <a:r>
              <a:rPr lang="de-DE" sz="1100" dirty="0" err="1"/>
              <a:t>the</a:t>
            </a:r>
            <a:r>
              <a:rPr lang="de-DE" sz="1100" dirty="0"/>
              <a:t> </a:t>
            </a:r>
            <a:r>
              <a:rPr lang="de-DE" sz="1100" dirty="0" err="1"/>
              <a:t>empirical</a:t>
            </a:r>
            <a:r>
              <a:rPr lang="de-DE" sz="1100" dirty="0"/>
              <a:t>–</a:t>
            </a:r>
            <a:r>
              <a:rPr lang="de-DE" sz="1100" dirty="0" err="1"/>
              <a:t>statisticaldownscaling</a:t>
            </a:r>
            <a:r>
              <a:rPr lang="de-DE" sz="1100" dirty="0"/>
              <a:t> </a:t>
            </a:r>
            <a:r>
              <a:rPr lang="de-DE" sz="1100" dirty="0" err="1"/>
              <a:t>method</a:t>
            </a:r>
            <a:r>
              <a:rPr lang="de-DE" sz="1100" dirty="0"/>
              <a:t> EPISODES. </a:t>
            </a:r>
            <a:r>
              <a:rPr lang="de-DE" sz="1100" dirty="0" err="1"/>
              <a:t>Climate</a:t>
            </a:r>
            <a:r>
              <a:rPr lang="de-DE" sz="1100" dirty="0"/>
              <a:t> Dynamics, 52(1-2):991–1026.ReKIS </a:t>
            </a:r>
            <a:r>
              <a:rPr lang="de-DE" sz="1100" dirty="0" err="1"/>
              <a:t>Datens</a:t>
            </a:r>
            <a:r>
              <a:rPr lang="de-DE" sz="1100" dirty="0"/>
              <a:t> ̈atze (2021). </a:t>
            </a:r>
          </a:p>
          <a:p>
            <a:endParaRPr lang="de-DE" sz="1100" dirty="0"/>
          </a:p>
          <a:p>
            <a:r>
              <a:rPr lang="de-DE" sz="1100" dirty="0"/>
              <a:t>Regionales Klimainformationssystem für Sachsen, Sachsen-Anhalt und </a:t>
            </a:r>
            <a:r>
              <a:rPr lang="de-DE" sz="1100" dirty="0" err="1"/>
              <a:t>Th</a:t>
            </a:r>
            <a:r>
              <a:rPr lang="de-DE" sz="1100" dirty="0"/>
              <a:t> ̈</a:t>
            </a:r>
            <a:r>
              <a:rPr lang="de-DE" sz="1100" dirty="0" err="1"/>
              <a:t>uringen</a:t>
            </a:r>
            <a:r>
              <a:rPr lang="de-DE" sz="1100" dirty="0"/>
              <a:t>(</a:t>
            </a:r>
            <a:r>
              <a:rPr lang="de-DE" sz="1100" dirty="0" err="1"/>
              <a:t>ReKIS</a:t>
            </a:r>
            <a:r>
              <a:rPr lang="de-DE" sz="1100" dirty="0"/>
              <a:t>): Basisdaten. </a:t>
            </a:r>
            <a:r>
              <a:rPr lang="de-DE" sz="1100" dirty="0">
                <a:hlinkClick r:id="rId6"/>
              </a:rPr>
              <a:t>URL:https://rekisviewer.hydro.tu-dresden.de/fdm/ReKISExpert.jsp#menu-5</a:t>
            </a:r>
            <a:r>
              <a:rPr lang="de-DE" sz="1100" dirty="0"/>
              <a:t> abgerufen am 21.02.2022.</a:t>
            </a:r>
          </a:p>
          <a:p>
            <a:endParaRPr lang="de-DE" sz="1100" dirty="0"/>
          </a:p>
          <a:p>
            <a:r>
              <a:rPr lang="de-DE" sz="1100" dirty="0"/>
              <a:t>Richter, D. (1995). Ergebnisse methodischer Untersuchung zur Korrektur des systematischen </a:t>
            </a:r>
            <a:r>
              <a:rPr lang="de-DE" sz="1100" dirty="0" err="1"/>
              <a:t>Messfehlersdes</a:t>
            </a:r>
            <a:r>
              <a:rPr lang="de-DE" sz="1100" dirty="0"/>
              <a:t> Hellmann-Niederschlagsmessers. Berichte des DWD, 194. 90 pp.</a:t>
            </a:r>
          </a:p>
          <a:p>
            <a:endParaRPr lang="de-DE" sz="1100" dirty="0"/>
          </a:p>
        </p:txBody>
      </p:sp>
    </p:spTree>
    <p:extLst>
      <p:ext uri="{BB962C8B-B14F-4D97-AF65-F5344CB8AC3E}">
        <p14:creationId xmlns:p14="http://schemas.microsoft.com/office/powerpoint/2010/main" val="116219193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PlaceHolder 1"/>
          <p:cNvSpPr>
            <a:spLocks noGrp="1"/>
          </p:cNvSpPr>
          <p:nvPr>
            <p:ph type="title"/>
          </p:nvPr>
        </p:nvSpPr>
        <p:spPr>
          <a:xfrm>
            <a:off x="747000" y="345960"/>
            <a:ext cx="10577520" cy="3765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1800" b="1" strike="noStrike" spc="-1" dirty="0">
                <a:solidFill>
                  <a:srgbClr val="00305E"/>
                </a:solidFill>
                <a:latin typeface="Open Sans"/>
                <a:ea typeface="DejaVu Sans"/>
              </a:rPr>
              <a:t>Literatur 2/2</a:t>
            </a:r>
            <a:endParaRPr lang="de-DE" sz="18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75DB62-2E57-BC41-8B88-97E7A92BBA7A}"/>
              </a:ext>
            </a:extLst>
          </p:cNvPr>
          <p:cNvSpPr txBox="1"/>
          <p:nvPr/>
        </p:nvSpPr>
        <p:spPr>
          <a:xfrm>
            <a:off x="662918" y="722520"/>
            <a:ext cx="109194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/>
              <a:t>Struve, Ehlert, </a:t>
            </a:r>
            <a:r>
              <a:rPr lang="de-DE" sz="1100" dirty="0" err="1"/>
              <a:t>Pfannschmidt</a:t>
            </a:r>
            <a:r>
              <a:rPr lang="de-DE" sz="1100" dirty="0"/>
              <a:t>, </a:t>
            </a:r>
            <a:r>
              <a:rPr lang="de-DE" sz="1100" dirty="0" err="1"/>
              <a:t>Heyner</a:t>
            </a:r>
            <a:r>
              <a:rPr lang="de-DE" sz="1100" dirty="0"/>
              <a:t>, Franke, Kronenberg, und Eichhorn (2020). Mitteldeutsches Kernensemble zur Auswertung regionaler Klimamodelldaten – Dokumentation – Version 1.0. Halle (Saale)</a:t>
            </a:r>
          </a:p>
        </p:txBody>
      </p:sp>
    </p:spTree>
    <p:extLst>
      <p:ext uri="{BB962C8B-B14F-4D97-AF65-F5344CB8AC3E}">
        <p14:creationId xmlns:p14="http://schemas.microsoft.com/office/powerpoint/2010/main" val="2132009521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6EA49E4-D07B-C540-8482-3690F01FB81D}"/>
              </a:ext>
            </a:extLst>
          </p:cNvPr>
          <p:cNvSpPr txBox="1"/>
          <p:nvPr/>
        </p:nvSpPr>
        <p:spPr>
          <a:xfrm>
            <a:off x="874800" y="5494958"/>
            <a:ext cx="90312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Häufigkeitsverteilung für Niederschläge der Klimaszenarien für den Zeitraum 2006 - 2100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159F2E9-5292-BE4B-AA92-55B09D2F7B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9212" y="1294297"/>
            <a:ext cx="11228696" cy="40719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0733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5. Modellanwendung für Klimaszenarien</a:t>
            </a:r>
            <a:endParaRPr lang="de-DE" sz="2000" b="1" strike="noStrike" spc="-1" dirty="0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A8B68FB-33EC-A440-807A-004701A547F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998" y="1371086"/>
            <a:ext cx="11267788" cy="4109972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E1474562-D03E-5848-9228-E4636B6C15D8}"/>
              </a:ext>
            </a:extLst>
          </p:cNvPr>
          <p:cNvSpPr txBox="1"/>
          <p:nvPr/>
        </p:nvSpPr>
        <p:spPr>
          <a:xfrm>
            <a:off x="874800" y="5481058"/>
            <a:ext cx="903128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dirty="0">
                <a:solidFill>
                  <a:schemeClr val="tx2"/>
                </a:solidFill>
              </a:rPr>
              <a:t>Abb. Häufigkeitsverteilung der Durchflüsse für die Klimaszenarien für den Zeitraum 2006 - 2100</a:t>
            </a:r>
          </a:p>
        </p:txBody>
      </p:sp>
    </p:spTree>
    <p:extLst>
      <p:ext uri="{BB962C8B-B14F-4D97-AF65-F5344CB8AC3E}">
        <p14:creationId xmlns:p14="http://schemas.microsoft.com/office/powerpoint/2010/main" val="378136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rgbClr val="00305E"/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6677671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 BK50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1993 – 2016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Bodentypen und mit jeweiligen Bodenarten </a:t>
            </a:r>
            <a:r>
              <a:rPr lang="de-DE" sz="14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</a:p>
        </p:txBody>
      </p:sp>
      <p:pic>
        <p:nvPicPr>
          <p:cNvPr id="4" name="Grafik 3" descr="Ein Bild, das Karte enthält.&#10;&#10;Automatisch generierte Beschreibung">
            <a:extLst>
              <a:ext uri="{FF2B5EF4-FFF2-40B4-BE49-F238E27FC236}">
                <a16:creationId xmlns:a16="http://schemas.microsoft.com/office/drawing/2014/main" id="{08F77F45-9158-490A-A1FF-B98ADD0CA9A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560" y="1769781"/>
            <a:ext cx="5938984" cy="4199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91431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 BTLNK 2005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Lfulg</a:t>
            </a:r>
            <a:endParaRPr lang="de-DE" sz="1800" spc="-1" dirty="0">
              <a:solidFill>
                <a:srgbClr val="00305E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Dokumentationszeitraum: 2005 und 1992/93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Landnutzungsarten auf drei </a:t>
            </a:r>
          </a:p>
          <a:p>
            <a:pPr marL="0" indent="0"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   unterschiedlichen Detailebenen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92170B1-EBC4-40D0-BE70-A05F2396AFA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163560" y="1769781"/>
            <a:ext cx="5938984" cy="4199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26413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spc="-1" dirty="0">
                <a:solidFill>
                  <a:srgbClr val="A6A6A6"/>
                </a:solidFill>
                <a:latin typeface="Open Sans"/>
                <a:ea typeface="DejaVu Sans"/>
              </a:rPr>
              <a:t>2</a:t>
            </a: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. Datengrundlage und -aufbereitung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 Regular"/>
              </a:rPr>
              <a:t>Datengrundlage für den Modellaufbau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endParaRPr lang="de-DE" sz="1800" spc="-1" dirty="0">
              <a:solidFill>
                <a:srgbClr val="00305E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Digitales Höhenmodell DGM10</a:t>
            </a:r>
          </a:p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Quelle: </a:t>
            </a:r>
            <a:r>
              <a:rPr lang="de-DE" sz="1800" spc="-1" dirty="0" err="1">
                <a:solidFill>
                  <a:srgbClr val="00305E"/>
                </a:solidFill>
                <a:latin typeface="Open Sans Regular"/>
              </a:rPr>
              <a:t>GeoSN</a:t>
            </a:r>
            <a:endParaRPr lang="de-DE" sz="1800" spc="-1" dirty="0">
              <a:solidFill>
                <a:srgbClr val="00305E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19597896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Agenda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800" y="888424"/>
            <a:ext cx="9030960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1. Motivation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2. Datengrundlage und –</a:t>
            </a:r>
            <a:r>
              <a:rPr lang="de-DE" sz="1800" b="0" strike="noStrike" spc="-1" dirty="0" err="1">
                <a:solidFill>
                  <a:schemeClr val="bg1">
                    <a:lumMod val="85000"/>
                  </a:schemeClr>
                </a:solidFill>
                <a:latin typeface="Open Sans"/>
                <a:ea typeface="Open Sans"/>
              </a:rPr>
              <a:t>aufbereitung</a:t>
            </a:r>
            <a:endParaRPr lang="de-DE" sz="1800" b="0" strike="noStrike" spc="-1" dirty="0">
              <a:solidFill>
                <a:schemeClr val="bg1">
                  <a:lumMod val="85000"/>
                </a:schemeClr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3. Modellerstellung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3.1 </a:t>
            </a:r>
            <a:r>
              <a:rPr lang="de-DE" sz="1800" spc="-1" dirty="0" err="1">
                <a:solidFill>
                  <a:srgbClr val="00305E"/>
                </a:solidFill>
                <a:latin typeface="Open Sans"/>
                <a:ea typeface="Open Sans"/>
              </a:rPr>
              <a:t>Hydrotopenbildung</a:t>
            </a:r>
            <a:endParaRPr lang="de-DE" sz="1800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3.2 Modellaufbau &amp; Parametrisierung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4. Modellbearbeitung</a:t>
            </a:r>
            <a:endParaRPr lang="de-DE" sz="1800" b="0" strike="noStrike" spc="-1" dirty="0">
              <a:solidFill>
                <a:srgbClr val="00305E"/>
              </a:solidFill>
              <a:latin typeface="Open Sans"/>
              <a:ea typeface="Open Sans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4.1 Sensitivitätsanalyse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			4.2 Kalibrierung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			4.3 Validierung</a:t>
            </a: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"/>
                <a:ea typeface="Open Sans"/>
              </a:rPr>
              <a:t>5. Modellanwendung für Klimaszenarien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  <a:p>
            <a:pPr>
              <a:lnSpc>
                <a:spcPct val="100000"/>
              </a:lnSpc>
              <a:spcBef>
                <a:spcPts val="1199"/>
              </a:spcBef>
              <a:buNone/>
              <a:tabLst>
                <a:tab pos="0" algn="l"/>
              </a:tabLst>
            </a:pPr>
            <a:r>
              <a:rPr lang="de-DE" sz="1800" b="0" strike="noStrike" spc="-1" dirty="0">
                <a:solidFill>
                  <a:srgbClr val="00305E"/>
                </a:solidFill>
                <a:latin typeface="Open Sans"/>
                <a:ea typeface="Open Sans"/>
              </a:rPr>
              <a:t>6. Fazit &amp; Ausblick</a:t>
            </a:r>
            <a:endParaRPr lang="de-DE" sz="1800" b="0" strike="noStrike" spc="-1" dirty="0">
              <a:solidFill>
                <a:srgbClr val="000000"/>
              </a:solidFill>
              <a:latin typeface="Open Sans Regular"/>
            </a:endParaRPr>
          </a:p>
        </p:txBody>
      </p:sp>
    </p:spTree>
    <p:extLst>
      <p:ext uri="{BB962C8B-B14F-4D97-AF65-F5344CB8AC3E}">
        <p14:creationId xmlns:p14="http://schemas.microsoft.com/office/powerpoint/2010/main" val="37732194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74800" y="345960"/>
            <a:ext cx="10577520" cy="68112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buNone/>
            </a:pPr>
            <a:r>
              <a:rPr lang="de-DE" sz="2000" b="0" strike="noStrike" spc="-1" dirty="0">
                <a:solidFill>
                  <a:srgbClr val="A6A6A6"/>
                </a:solidFill>
                <a:latin typeface="Open Sans"/>
                <a:ea typeface="DejaVu Sans"/>
              </a:rPr>
              <a:t>3.1. </a:t>
            </a:r>
            <a:r>
              <a:rPr lang="de-DE" sz="2000" b="0" strike="noStrike" spc="-1" dirty="0" err="1">
                <a:solidFill>
                  <a:srgbClr val="A6A6A6"/>
                </a:solidFill>
                <a:latin typeface="Open Sans"/>
                <a:ea typeface="DejaVu Sans"/>
              </a:rPr>
              <a:t>Hydrotopenbildung</a:t>
            </a:r>
            <a:endParaRPr lang="de-DE" sz="2000" b="0" strike="noStrike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2"/>
          <p:cNvSpPr>
            <a:spLocks noGrp="1"/>
          </p:cNvSpPr>
          <p:nvPr>
            <p:ph/>
          </p:nvPr>
        </p:nvSpPr>
        <p:spPr>
          <a:xfrm>
            <a:off x="874799" y="888424"/>
            <a:ext cx="9825857" cy="4955327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Verschneidung von Bodenflächen mit Landnutzungsflächen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Bodenflächen: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Bodentyp</a:t>
            </a:r>
          </a:p>
          <a:p>
            <a:pPr lvl="1">
              <a:lnSpc>
                <a:spcPct val="100000"/>
              </a:lnSpc>
              <a:spcBef>
                <a:spcPts val="1199"/>
              </a:spcBef>
              <a:buFontTx/>
              <a:buChar char="-"/>
              <a:tabLst>
                <a:tab pos="0" algn="l"/>
              </a:tabLst>
            </a:pP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Detailgrad der Landnutzungsflächen: </a:t>
            </a:r>
            <a:r>
              <a:rPr lang="de-DE" sz="1800" b="1" spc="-1" dirty="0">
                <a:solidFill>
                  <a:srgbClr val="00305E"/>
                </a:solidFill>
                <a:latin typeface="Open Sans Regular"/>
              </a:rPr>
              <a:t>Untergruppe</a:t>
            </a:r>
            <a:r>
              <a:rPr lang="de-DE" sz="1800" spc="-1" dirty="0">
                <a:solidFill>
                  <a:srgbClr val="00305E"/>
                </a:solidFill>
                <a:latin typeface="Open Sans Regular"/>
              </a:rPr>
              <a:t> (Gewässer  -&gt; Bach, Fluss, …) </a:t>
            </a:r>
          </a:p>
        </p:txBody>
      </p:sp>
    </p:spTree>
    <p:extLst>
      <p:ext uri="{BB962C8B-B14F-4D97-AF65-F5344CB8AC3E}">
        <p14:creationId xmlns:p14="http://schemas.microsoft.com/office/powerpoint/2010/main" val="8039101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</TotalTime>
  <Words>1549</Words>
  <Application>Microsoft Macintosh PowerPoint</Application>
  <PresentationFormat>Widescreen</PresentationFormat>
  <Paragraphs>236</Paragraphs>
  <Slides>36</Slides>
  <Notes>2</Notes>
  <HiddenSlides>5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DejaVu Sans</vt:lpstr>
      <vt:lpstr>Open Sans</vt:lpstr>
      <vt:lpstr>Open Sans Regular</vt:lpstr>
      <vt:lpstr>Symbol</vt:lpstr>
      <vt:lpstr>Times New Roman</vt:lpstr>
      <vt:lpstr>Wingdings</vt:lpstr>
      <vt:lpstr>Office Theme</vt:lpstr>
      <vt:lpstr>Office Theme</vt:lpstr>
      <vt:lpstr>Office Theme</vt:lpstr>
      <vt:lpstr>Berechnung des Wasserhaushaltes für das Einzugsgebiet Kreischa mit Raven</vt:lpstr>
      <vt:lpstr>Agenda</vt:lpstr>
      <vt:lpstr>1. Motivation</vt:lpstr>
      <vt:lpstr>Agenda</vt:lpstr>
      <vt:lpstr>2. Datengrundlage und -aufbereitung</vt:lpstr>
      <vt:lpstr>2. Datengrundlage und -aufbereitung</vt:lpstr>
      <vt:lpstr>2. Datengrundlage und -aufbereitung</vt:lpstr>
      <vt:lpstr>Agenda</vt:lpstr>
      <vt:lpstr>3.1. Hydrotopenbildung</vt:lpstr>
      <vt:lpstr>3.1. Hydrotopenbildung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3.2 Modellaufbau &amp; Parametrisierung</vt:lpstr>
      <vt:lpstr>Agenda</vt:lpstr>
      <vt:lpstr>4. Modellbearbeitung </vt:lpstr>
      <vt:lpstr>Agenda</vt:lpstr>
      <vt:lpstr>5. Modellanwendung für Klimaszenarien: Motivation</vt:lpstr>
      <vt:lpstr>5. Modellanwendung für Klimaszenarien: Datengrundlage</vt:lpstr>
      <vt:lpstr>5. Modellanwendung für Klimaszenarien: Abfluss (2006 – 2100)</vt:lpstr>
      <vt:lpstr>5. Modellanwendung für Klimaszenarien: Abfluss (2010 – 2100)</vt:lpstr>
      <vt:lpstr>5. Modellanwendung für Klimaszenarien: Wasserhaushalt 1/2</vt:lpstr>
      <vt:lpstr>5. Modellanwendung für Klimaszenarien: Wasserhaushalt 2/2</vt:lpstr>
      <vt:lpstr>5. Modellanwendung für Klimaszenarien: Bodenwasserhaushalt</vt:lpstr>
      <vt:lpstr>5. Modellanwendung für Klimaszenarien: Jahresgang</vt:lpstr>
      <vt:lpstr>5. Modellanwendung für Klimaszenarien: Korrelation</vt:lpstr>
      <vt:lpstr>Agenda</vt:lpstr>
      <vt:lpstr>6. Fazit &amp; Ausblick</vt:lpstr>
      <vt:lpstr>6.1. Unsicherheitsanalyse</vt:lpstr>
      <vt:lpstr>Literatur 1/2</vt:lpstr>
      <vt:lpstr>Literatur 2/2</vt:lpstr>
      <vt:lpstr>5. Modellanwendung für Klimaszenarien</vt:lpstr>
      <vt:lpstr>5. Modellanwendung für Klimaszenarien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Die Entwicklung konvektiver Zellen vor dem Hintergrund des Klimawandels</dc:title>
  <dc:subject/>
  <dc:creator>Lena Müller</dc:creator>
  <dc:description/>
  <cp:lastModifiedBy>Microsoft Office User</cp:lastModifiedBy>
  <cp:revision>619</cp:revision>
  <cp:lastPrinted>2021-12-13T19:54:00Z</cp:lastPrinted>
  <dcterms:created xsi:type="dcterms:W3CDTF">2021-02-25T16:35:55Z</dcterms:created>
  <dcterms:modified xsi:type="dcterms:W3CDTF">2022-02-28T20:53:32Z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HiddenSlides">
    <vt:r8>20</vt:r8>
  </property>
  <property fmtid="{D5CDD505-2E9C-101B-9397-08002B2CF9AE}" pid="3" name="Notes">
    <vt:r8>5</vt:r8>
  </property>
  <property fmtid="{D5CDD505-2E9C-101B-9397-08002B2CF9AE}" pid="4" name="PresentationFormat">
    <vt:lpwstr>Widescreen</vt:lpwstr>
  </property>
  <property fmtid="{D5CDD505-2E9C-101B-9397-08002B2CF9AE}" pid="5" name="Slides">
    <vt:r8>50</vt:r8>
  </property>
</Properties>
</file>